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9" r:id="rId3"/>
    <p:sldId id="290" r:id="rId4"/>
    <p:sldId id="291" r:id="rId5"/>
    <p:sldId id="283" r:id="rId6"/>
    <p:sldId id="257" r:id="rId7"/>
    <p:sldId id="280" r:id="rId8"/>
    <p:sldId id="282" r:id="rId9"/>
    <p:sldId id="278" r:id="rId10"/>
    <p:sldId id="279" r:id="rId11"/>
    <p:sldId id="285" r:id="rId12"/>
    <p:sldId id="284" r:id="rId13"/>
    <p:sldId id="281" r:id="rId14"/>
    <p:sldId id="286" r:id="rId15"/>
    <p:sldId id="288" r:id="rId16"/>
    <p:sldId id="289" r:id="rId17"/>
    <p:sldId id="287" r:id="rId18"/>
    <p:sldId id="267" r:id="rId19"/>
    <p:sldId id="274" r:id="rId20"/>
    <p:sldId id="292" r:id="rId21"/>
    <p:sldId id="294" r:id="rId22"/>
    <p:sldId id="295" r:id="rId23"/>
    <p:sldId id="296" r:id="rId24"/>
    <p:sldId id="268" r:id="rId25"/>
    <p:sldId id="293" r:id="rId26"/>
    <p:sldId id="276" r:id="rId27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73A8C-2372-4BBE-83C1-55F439C30A8C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9ED6D-3948-4E32-922E-4085DEDFE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349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68476-9048-4CD4-881D-2A9BA7C92E4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8A67-95C5-4F84-9C96-8BBDA49B6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5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52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28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43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61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53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78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177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09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26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36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4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55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89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89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09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099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85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46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1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27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412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42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57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8A67-95C5-4F84-9C96-8BBDA49B61C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4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tatarstan.ru/ped_ates_formi.ht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Экспертная оценка 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педагогической деятельности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(мониторинг профессиональной компетентности педагога)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Е.В.Нагуманова</a:t>
            </a:r>
            <a:r>
              <a:rPr lang="ru-RU" sz="1600" dirty="0" smtClean="0">
                <a:solidFill>
                  <a:schemeClr val="tx1"/>
                </a:solidFill>
              </a:rPr>
              <a:t>  </a:t>
            </a:r>
            <a:r>
              <a:rPr lang="ru-RU" sz="1600" dirty="0" smtClean="0">
                <a:solidFill>
                  <a:schemeClr val="tx1"/>
                </a:solidFill>
              </a:rPr>
              <a:t>– старший воспитатель МБДОУ «Детский сад 159»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9087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«Каждый человек обладает потенциалом двигаться в естественном положительном направлении»</a:t>
            </a:r>
          </a:p>
          <a:p>
            <a:pPr algn="r"/>
            <a:r>
              <a:rPr lang="ru-RU" dirty="0" smtClean="0"/>
              <a:t>В.Э. </a:t>
            </a:r>
            <a:r>
              <a:rPr lang="ru-RU" dirty="0" err="1" smtClean="0"/>
              <a:t>Пахальян</a:t>
            </a:r>
            <a:endParaRPr lang="ru-RU" dirty="0" smtClean="0"/>
          </a:p>
          <a:p>
            <a:endParaRPr lang="ru-RU" b="1" i="1" dirty="0" smtClean="0">
              <a:solidFill>
                <a:srgbClr val="FF0000"/>
              </a:solidFill>
            </a:endParaRPr>
          </a:p>
        </p:txBody>
      </p:sp>
      <p:pic>
        <p:nvPicPr>
          <p:cNvPr id="6" name="Рисунок 5" descr="god_semi_logo_invers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408000" cy="792000"/>
          </a:xfrm>
          <a:prstGeom prst="rect">
            <a:avLst/>
          </a:prstGeom>
        </p:spPr>
      </p:pic>
      <p:pic>
        <p:nvPicPr>
          <p:cNvPr id="7" name="Рисунок 6" descr="logo GODA NTR-01.jpg"/>
          <p:cNvPicPr>
            <a:picLocks noChangeAspect="1"/>
          </p:cNvPicPr>
          <p:nvPr/>
        </p:nvPicPr>
        <p:blipFill>
          <a:blip r:embed="rId4" cstate="print"/>
          <a:srcRect t="23327" r="2370" b="23327"/>
          <a:stretch>
            <a:fillRect/>
          </a:stretch>
        </p:blipFill>
        <p:spPr>
          <a:xfrm>
            <a:off x="1763689" y="188640"/>
            <a:ext cx="1440160" cy="7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3738" t="30358" r="11058" b="12026"/>
          <a:stretch>
            <a:fillRect/>
          </a:stretch>
        </p:blipFill>
        <p:spPr bwMode="auto">
          <a:xfrm>
            <a:off x="539552" y="462979"/>
            <a:ext cx="7992888" cy="382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4437112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Например</a:t>
            </a:r>
            <a:r>
              <a:rPr lang="ru-RU" sz="2000" i="1" dirty="0" smtClean="0">
                <a:solidFill>
                  <a:srgbClr val="FF0000"/>
                </a:solidFill>
              </a:rPr>
              <a:t>: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педагог  способен осуществлять рефлексию на различных этапах занятия, регулярно создает условия для проявления и поддержки детской инициативы…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88224" y="1196752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779912" y="1340768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940152" y="1916832"/>
            <a:ext cx="18722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204864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Под </a:t>
            </a:r>
            <a:r>
              <a:rPr lang="ru-RU" sz="2400" b="1" i="1" dirty="0" smtClean="0"/>
              <a:t>предметными компетенциями</a:t>
            </a:r>
            <a:r>
              <a:rPr lang="ru-RU" sz="2400" dirty="0" smtClean="0"/>
              <a:t> педагога понимается уровень владения материалом в сфере преподаваемого предмета. </a:t>
            </a:r>
          </a:p>
          <a:p>
            <a:pPr algn="just"/>
            <a:r>
              <a:rPr lang="ru-RU" sz="2400" dirty="0" smtClean="0"/>
              <a:t>	Предметная компетенция рассматривается как основа, которая проходит через все образовательные ступени и пронизывает все предметы.</a:t>
            </a:r>
            <a:endParaRPr lang="ru-RU" sz="2400" dirty="0"/>
          </a:p>
        </p:txBody>
      </p:sp>
      <p:pic>
        <p:nvPicPr>
          <p:cNvPr id="4" name="Рисунок 3" descr="god_semi_logo_invers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408000" cy="792000"/>
          </a:xfrm>
          <a:prstGeom prst="rect">
            <a:avLst/>
          </a:prstGeom>
        </p:spPr>
      </p:pic>
      <p:pic>
        <p:nvPicPr>
          <p:cNvPr id="5" name="Рисунок 4" descr="logo GODA NTR-01.jpg"/>
          <p:cNvPicPr>
            <a:picLocks noChangeAspect="1"/>
          </p:cNvPicPr>
          <p:nvPr/>
        </p:nvPicPr>
        <p:blipFill>
          <a:blip r:embed="rId4" cstate="print"/>
          <a:srcRect t="23327" r="2370" b="23327"/>
          <a:stretch>
            <a:fillRect/>
          </a:stretch>
        </p:blipFill>
        <p:spPr>
          <a:xfrm>
            <a:off x="1763689" y="188640"/>
            <a:ext cx="1440160" cy="7869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764704"/>
          <a:ext cx="7992888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2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Предметная компетентность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Свободное владение содержанием преподаваемого направления; Обеспечение связи предметного содержания с жизненными ситуациями;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дифференцировать предметный материала;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выявлять и устанавливать причинно-следственные связи, в том числе и 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межпредметные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ставить и реализовывать воспитательные цели и задачи, способствующие развитию детей, независимо от их способностей и характера;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Умение строить воспитательную деятельность с учетом культурных различий детей, половозрастных и индивидуальных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особенностей.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132856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Предметные и методические компетенции </a:t>
            </a:r>
            <a:r>
              <a:rPr lang="ru-RU" sz="2400" dirty="0" smtClean="0"/>
              <a:t>– это набор навыков и знаний, позволяющие не только качественно разбираться в своей сфере, но и уметь донести эти знания до учащихся.</a:t>
            </a:r>
            <a:endParaRPr lang="ru-RU" sz="2400" dirty="0"/>
          </a:p>
        </p:txBody>
      </p:sp>
      <p:pic>
        <p:nvPicPr>
          <p:cNvPr id="4" name="Рисунок 3" descr="god_semi_logo_invers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408000" cy="792000"/>
          </a:xfrm>
          <a:prstGeom prst="rect">
            <a:avLst/>
          </a:prstGeom>
        </p:spPr>
      </p:pic>
      <p:pic>
        <p:nvPicPr>
          <p:cNvPr id="5" name="Рисунок 4" descr="logo GODA NTR-01.jpg"/>
          <p:cNvPicPr>
            <a:picLocks noChangeAspect="1"/>
          </p:cNvPicPr>
          <p:nvPr/>
        </p:nvPicPr>
        <p:blipFill>
          <a:blip r:embed="rId4" cstate="print"/>
          <a:srcRect t="23327" r="2370" b="23327"/>
          <a:stretch>
            <a:fillRect/>
          </a:stretch>
        </p:blipFill>
        <p:spPr>
          <a:xfrm>
            <a:off x="1763689" y="188640"/>
            <a:ext cx="1440160" cy="7869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13285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	Психолого-педагогическая компетентность </a:t>
            </a:r>
            <a:r>
              <a:rPr lang="ru-RU" sz="2400" dirty="0" smtClean="0"/>
              <a:t>определяется как максимально адекватная, пропорциональная совокупность профессиональных, коммуникативных, личностных свойств учителя, позволяющая достигать качественных результатов в процессе обучения и воспитания учащихся.</a:t>
            </a:r>
            <a:endParaRPr lang="ru-RU" sz="2400" dirty="0"/>
          </a:p>
        </p:txBody>
      </p:sp>
      <p:pic>
        <p:nvPicPr>
          <p:cNvPr id="5" name="Рисунок 4" descr="god_semi_logo_invers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408000" cy="792000"/>
          </a:xfrm>
          <a:prstGeom prst="rect">
            <a:avLst/>
          </a:prstGeom>
        </p:spPr>
      </p:pic>
      <p:pic>
        <p:nvPicPr>
          <p:cNvPr id="6" name="Рисунок 5" descr="logo GODA NTR-01.jpg"/>
          <p:cNvPicPr>
            <a:picLocks noChangeAspect="1"/>
          </p:cNvPicPr>
          <p:nvPr/>
        </p:nvPicPr>
        <p:blipFill>
          <a:blip r:embed="rId4" cstate="print"/>
          <a:srcRect t="23327" r="2370" b="23327"/>
          <a:stretch>
            <a:fillRect/>
          </a:stretch>
        </p:blipFill>
        <p:spPr>
          <a:xfrm>
            <a:off x="1763689" y="188640"/>
            <a:ext cx="1440160" cy="7869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476672"/>
          <a:ext cx="7992888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2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Психолого-педагогическая компетентность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Учет специфики возрастного и индивидуального психофизического развития детей (использование форм и методов, соответствующих возрастным особенностям детей; видов деятельности, специфических для каждого возрастного периода, социальной ситуации развития);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принимать решения в педагогических ситуациях на занятии;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использовать эффективные подходы к обучению и воспитанию для включения в образовательный процесс всех детей, в том числе с особыми потребностями;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создать развивающую и эмоционально комфортную для ребенка образовательную среду, способствующую эмоционально-ценностному, социально-личностному, познавательному, эстетическому развитию ребенка и сохранению его индивидуальности;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осуществлять педагогическую поддержку детской инициативы и самостоятельности в разных видах деятельности.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13285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400" b="1" i="1" dirty="0" smtClean="0"/>
              <a:t>Коммуникативная компетентность</a:t>
            </a:r>
            <a:r>
              <a:rPr lang="ru-RU" sz="2400" dirty="0" smtClean="0"/>
              <a:t> - способность и готовность к владению технологиями устного и письменного общения, взаимодействию и сотрудничеству с детьми, родителями (законными представителями), коллегами по работе, незнакомыми людьми, работодателем, а также умение обосновать собственное высказывание и правильно воспринимать критику.</a:t>
            </a:r>
            <a:endParaRPr lang="ru-RU" sz="2400" dirty="0"/>
          </a:p>
        </p:txBody>
      </p:sp>
      <p:pic>
        <p:nvPicPr>
          <p:cNvPr id="4" name="Рисунок 3" descr="god_semi_logo_invers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408000" cy="792000"/>
          </a:xfrm>
          <a:prstGeom prst="rect">
            <a:avLst/>
          </a:prstGeom>
        </p:spPr>
      </p:pic>
      <p:pic>
        <p:nvPicPr>
          <p:cNvPr id="5" name="Рисунок 4" descr="logo GODA NTR-01.jpg"/>
          <p:cNvPicPr>
            <a:picLocks noChangeAspect="1"/>
          </p:cNvPicPr>
          <p:nvPr/>
        </p:nvPicPr>
        <p:blipFill>
          <a:blip r:embed="rId4" cstate="print"/>
          <a:srcRect t="23327" r="2370" b="23327"/>
          <a:stretch>
            <a:fillRect/>
          </a:stretch>
        </p:blipFill>
        <p:spPr>
          <a:xfrm>
            <a:off x="1763689" y="188640"/>
            <a:ext cx="1440160" cy="7869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1397000"/>
          <a:ext cx="799288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2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Коммуникативная компетентность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Умения задавать вопросы разного уровня (конструктивные, творческие, проблемные), разных типов и видов,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вести диалог с ребенком или группой детей;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передать информацию на доступном для детей языке;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обеспечивать коммуникативную «включенность» всех детей в образовательный процесс;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устанавливать эмоциональный контакт с детьми, обладание чувством 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эмпатии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Соблюдение делового этикета, культуры речи педагога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 rot="3194947">
            <a:off x="5277841" y="428068"/>
            <a:ext cx="288032" cy="64807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08104" y="764704"/>
            <a:ext cx="2902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Ф.И.О. педагога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№ОО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категория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Ф.И.О. внутреннего эксперта, должность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5536" y="4797152"/>
            <a:ext cx="20882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4725144"/>
            <a:ext cx="81369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Примечание:</a:t>
            </a:r>
            <a:endParaRPr lang="ru-RU" dirty="0" smtClean="0"/>
          </a:p>
          <a:p>
            <a:pPr lvl="0"/>
            <a:r>
              <a:rPr lang="ru-RU" sz="2000" b="1" i="1" dirty="0" smtClean="0">
                <a:solidFill>
                  <a:srgbClr val="FF0000"/>
                </a:solidFill>
              </a:rPr>
              <a:t>Заключение экспертизы оформляется в свободной форме, учитывая и комментируя четыре компетентности (таблица дается как рекомендации при написании заключения экспертизы). Примечание и таблицу в заключении экспертизы не вставлять.</a:t>
            </a:r>
          </a:p>
          <a:p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75749" y="332656"/>
            <a:ext cx="4649712" cy="4250783"/>
            <a:chOff x="275749" y="332656"/>
            <a:chExt cx="4649712" cy="425078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81" t="16225" r="26355" b="5223"/>
            <a:stretch/>
          </p:blipFill>
          <p:spPr>
            <a:xfrm>
              <a:off x="275749" y="400780"/>
              <a:ext cx="4649712" cy="4182659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1786254" y="332656"/>
              <a:ext cx="1628701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95536" y="2132856"/>
              <a:ext cx="1584176" cy="109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07704" y="620688"/>
              <a:ext cx="1440160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0206" y="3717032"/>
              <a:ext cx="936104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0945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55576" y="4797152"/>
            <a:ext cx="1628701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4060509">
            <a:off x="2110925" y="1754690"/>
            <a:ext cx="288032" cy="64807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3284984"/>
            <a:ext cx="2062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4734341"/>
            <a:ext cx="77048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Примечание:</a:t>
            </a:r>
            <a:endParaRPr lang="ru-RU" dirty="0" smtClean="0"/>
          </a:p>
          <a:p>
            <a:pPr lvl="0" algn="just"/>
            <a:r>
              <a:rPr lang="ru-RU" sz="2000" b="1" i="1" dirty="0" smtClean="0">
                <a:solidFill>
                  <a:srgbClr val="FF0000"/>
                </a:solidFill>
              </a:rPr>
              <a:t>Профессиональные затруднения в деятельности педагога необходимо отметить в заключении экспертизы (в части методической, предметной, коммуникативной, психолого-педагогической компетентностей).</a:t>
            </a:r>
          </a:p>
          <a:p>
            <a:pPr lvl="0" algn="just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771800" y="535040"/>
            <a:ext cx="6119563" cy="4516543"/>
            <a:chOff x="2771800" y="535040"/>
            <a:chExt cx="6119563" cy="451654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75" t="29240" r="25046" b="4670"/>
            <a:stretch/>
          </p:blipFill>
          <p:spPr>
            <a:xfrm>
              <a:off x="2771800" y="535040"/>
              <a:ext cx="6119563" cy="4516543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7308304" y="561164"/>
              <a:ext cx="1296144" cy="1576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15816" y="718820"/>
              <a:ext cx="792088" cy="1178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0945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36912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основании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экспертного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прикрепленного внутренним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экспертом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заместитель директора по учебной 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учебно-воспитательной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работе, старший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воспитатель);</a:t>
            </a:r>
          </a:p>
          <a:p>
            <a:pPr marL="342900" indent="-3429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пакета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(заявление, карта результативности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подтверждающие документы),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представленных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61814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Экспертная оценка аттестуемого педагога проводится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od_semi_logo_invers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408000" cy="792000"/>
          </a:xfrm>
          <a:prstGeom prst="rect">
            <a:avLst/>
          </a:prstGeom>
        </p:spPr>
      </p:pic>
      <p:pic>
        <p:nvPicPr>
          <p:cNvPr id="6" name="Рисунок 5" descr="logo GODA NTR-01.jpg"/>
          <p:cNvPicPr>
            <a:picLocks noChangeAspect="1"/>
          </p:cNvPicPr>
          <p:nvPr/>
        </p:nvPicPr>
        <p:blipFill>
          <a:blip r:embed="rId4" cstate="print"/>
          <a:srcRect t="23327" r="2370" b="23327"/>
          <a:stretch>
            <a:fillRect/>
          </a:stretch>
        </p:blipFill>
        <p:spPr>
          <a:xfrm>
            <a:off x="1763689" y="188640"/>
            <a:ext cx="1440160" cy="7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9807" y="5589240"/>
            <a:ext cx="6027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+ скан (.</a:t>
            </a:r>
            <a:r>
              <a:rPr lang="en-US" sz="2000" b="1" dirty="0" err="1" smtClean="0">
                <a:solidFill>
                  <a:srgbClr val="FF0000"/>
                </a:solidFill>
              </a:rPr>
              <a:t>pdf</a:t>
            </a:r>
            <a:r>
              <a:rPr lang="en-US" sz="2000" b="1" dirty="0" smtClean="0">
                <a:solidFill>
                  <a:srgbClr val="FF0000"/>
                </a:solidFill>
              </a:rPr>
              <a:t>/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r>
              <a:rPr lang="en-US" sz="2000" b="1" dirty="0" smtClean="0">
                <a:solidFill>
                  <a:srgbClr val="FF0000"/>
                </a:solidFill>
              </a:rPr>
              <a:t>jpeg) </a:t>
            </a:r>
            <a:r>
              <a:rPr lang="ru-RU" sz="2000" b="1" dirty="0" smtClean="0">
                <a:solidFill>
                  <a:srgbClr val="FF0000"/>
                </a:solidFill>
              </a:rPr>
              <a:t> последней страницы с подписью аттестуемого, датой вставить в </a:t>
            </a:r>
            <a:r>
              <a:rPr lang="en-US" sz="2000" b="1" dirty="0" smtClean="0">
                <a:solidFill>
                  <a:srgbClr val="FF0000"/>
                </a:solidFill>
              </a:rPr>
              <a:t>Word</a:t>
            </a:r>
            <a:r>
              <a:rPr lang="ru-RU" sz="2000" b="1" dirty="0" smtClean="0">
                <a:solidFill>
                  <a:srgbClr val="FF0000"/>
                </a:solidFill>
              </a:rPr>
              <a:t>-документ = сохранить </a:t>
            </a:r>
            <a:r>
              <a:rPr lang="en-US" sz="2000" b="1" dirty="0">
                <a:solidFill>
                  <a:srgbClr val="FF0000"/>
                </a:solidFill>
              </a:rPr>
              <a:t>Word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921021" y="1196752"/>
            <a:ext cx="7344816" cy="4009046"/>
            <a:chOff x="921021" y="1196752"/>
            <a:chExt cx="7344816" cy="400904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21" y="1196752"/>
              <a:ext cx="7344816" cy="4009046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2060848"/>
              <a:ext cx="108012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987824" y="3140968"/>
              <a:ext cx="1080120" cy="603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059832" y="4365104"/>
              <a:ext cx="72008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0" r="21350"/>
          <a:stretch/>
        </p:blipFill>
        <p:spPr>
          <a:xfrm>
            <a:off x="362016" y="5373216"/>
            <a:ext cx="874861" cy="1090074"/>
          </a:xfrm>
          <a:prstGeom prst="rect">
            <a:avLst/>
          </a:prstGeom>
        </p:spPr>
      </p:pic>
      <p:pic>
        <p:nvPicPr>
          <p:cNvPr id="13" name="Рисунок 12" descr="god_semi_logo_inversi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88640"/>
            <a:ext cx="1408000" cy="792000"/>
          </a:xfrm>
          <a:prstGeom prst="rect">
            <a:avLst/>
          </a:prstGeom>
        </p:spPr>
      </p:pic>
      <p:pic>
        <p:nvPicPr>
          <p:cNvPr id="14" name="Рисунок 13" descr="logo GODA NTR-01.jpg"/>
          <p:cNvPicPr>
            <a:picLocks noChangeAspect="1"/>
          </p:cNvPicPr>
          <p:nvPr/>
        </p:nvPicPr>
        <p:blipFill>
          <a:blip r:embed="rId6" cstate="print"/>
          <a:srcRect t="23327" r="2370" b="23327"/>
          <a:stretch>
            <a:fillRect/>
          </a:stretch>
        </p:blipFill>
        <p:spPr>
          <a:xfrm>
            <a:off x="1763689" y="188640"/>
            <a:ext cx="1440160" cy="7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93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916832"/>
            <a:ext cx="2062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Рекомендации: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636912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умение …</a:t>
            </a: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Повысить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уровень…</a:t>
            </a: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Совершенствовать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умение…</a:t>
            </a: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Активизировать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направлении…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od_semi_logo_invers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408000" cy="792000"/>
          </a:xfrm>
          <a:prstGeom prst="rect">
            <a:avLst/>
          </a:prstGeom>
        </p:spPr>
      </p:pic>
      <p:pic>
        <p:nvPicPr>
          <p:cNvPr id="6" name="Рисунок 5" descr="logo GODA NTR-01.jpg"/>
          <p:cNvPicPr>
            <a:picLocks noChangeAspect="1"/>
          </p:cNvPicPr>
          <p:nvPr/>
        </p:nvPicPr>
        <p:blipFill>
          <a:blip r:embed="rId4" cstate="print"/>
          <a:srcRect t="23327" r="2370" b="23327"/>
          <a:stretch>
            <a:fillRect/>
          </a:stretch>
        </p:blipFill>
        <p:spPr>
          <a:xfrm>
            <a:off x="1763689" y="188640"/>
            <a:ext cx="1440160" cy="7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62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132856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Представление на аттестуемого (СЗД): </a:t>
            </a:r>
          </a:p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ознакомление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подпись, дата - за 30 календарных дней до дня проведения аттестации;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приказе указывается дата подготовки представления, дата проведения аттестации на СЗД;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od_semi_logo_invers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408000" cy="792000"/>
          </a:xfrm>
          <a:prstGeom prst="rect">
            <a:avLst/>
          </a:prstGeom>
        </p:spPr>
      </p:pic>
      <p:pic>
        <p:nvPicPr>
          <p:cNvPr id="5" name="Рисунок 4" descr="logo GODA NTR-01.jpg"/>
          <p:cNvPicPr>
            <a:picLocks noChangeAspect="1"/>
          </p:cNvPicPr>
          <p:nvPr/>
        </p:nvPicPr>
        <p:blipFill>
          <a:blip r:embed="rId4" cstate="print"/>
          <a:srcRect t="23327" r="2370" b="23327"/>
          <a:stretch>
            <a:fillRect/>
          </a:stretch>
        </p:blipFill>
        <p:spPr>
          <a:xfrm>
            <a:off x="1763689" y="188640"/>
            <a:ext cx="1440160" cy="7869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6666"/>
                </a:solidFill>
                <a:latin typeface="Times New Roman" pitchFamily="18" charset="0"/>
              </a:rPr>
              <a:t>-      </a:t>
            </a:r>
            <a:r>
              <a:rPr lang="ru-RU" altLang="ru-RU" b="1" dirty="0" smtClean="0">
                <a:latin typeface="Times New Roman" pitchFamily="18" charset="0"/>
              </a:rPr>
              <a:t>ФИО;</a:t>
            </a:r>
          </a:p>
          <a:p>
            <a:pPr marL="342900" indent="-342900" algn="just">
              <a:buFontTx/>
              <a:buChar char="-"/>
            </a:pPr>
            <a:r>
              <a:rPr lang="ru-RU" altLang="ru-RU" b="1" dirty="0" smtClean="0">
                <a:latin typeface="Times New Roman" pitchFamily="18" charset="0"/>
              </a:rPr>
              <a:t>должность;</a:t>
            </a:r>
          </a:p>
          <a:p>
            <a:pPr marL="342900" indent="-342900" algn="just">
              <a:buFontTx/>
              <a:buChar char="-"/>
            </a:pPr>
            <a:r>
              <a:rPr lang="ru-RU" altLang="ru-RU" b="1" dirty="0" smtClean="0">
                <a:latin typeface="Times New Roman" pitchFamily="18" charset="0"/>
              </a:rPr>
              <a:t>дата заключения по этой должности трудового договора;</a:t>
            </a:r>
          </a:p>
          <a:p>
            <a:pPr marL="342900" indent="-342900" algn="just">
              <a:buFontTx/>
              <a:buChar char="-"/>
            </a:pPr>
            <a:r>
              <a:rPr lang="ru-RU" altLang="ru-RU" b="1" dirty="0" smtClean="0">
                <a:latin typeface="Times New Roman" pitchFamily="18" charset="0"/>
              </a:rPr>
              <a:t>уровень образования и/или квалификация по специальности или направлению подготовки;</a:t>
            </a:r>
          </a:p>
          <a:p>
            <a:pPr marL="342900" indent="-342900" algn="just">
              <a:buFontTx/>
              <a:buChar char="-"/>
            </a:pPr>
            <a:r>
              <a:rPr lang="ru-RU" altLang="ru-RU" b="1" dirty="0" smtClean="0">
                <a:latin typeface="Times New Roman" pitchFamily="18" charset="0"/>
              </a:rPr>
              <a:t>информация о получении дополнительного профессионального образования по профилю педагогической деятельности;</a:t>
            </a:r>
          </a:p>
          <a:p>
            <a:pPr marL="342900" indent="-342900" algn="just">
              <a:buFontTx/>
              <a:buChar char="-"/>
            </a:pPr>
            <a:r>
              <a:rPr lang="ru-RU" altLang="ru-RU" b="1" dirty="0" smtClean="0">
                <a:latin typeface="Times New Roman" pitchFamily="18" charset="0"/>
              </a:rPr>
              <a:t>результаты предыдущей аттестаций (в случае их проведения);</a:t>
            </a:r>
          </a:p>
          <a:p>
            <a:pPr marL="342900" indent="-342900" algn="just">
              <a:buFontTx/>
              <a:buChar char="-"/>
            </a:pPr>
            <a:r>
              <a:rPr lang="ru-RU" altLang="ru-RU" b="1" dirty="0" smtClean="0">
                <a:latin typeface="Times New Roman" pitchFamily="18" charset="0"/>
              </a:rPr>
              <a:t>мотивированная всесторонняя и объективная оценка результатов проф.деятельности педагогического работника по выполнению трудовых обязанностей, возложенных на него  трудовым договором:</a:t>
            </a:r>
          </a:p>
          <a:p>
            <a:pPr marL="342900" indent="-342900" algn="just">
              <a:buFontTx/>
              <a:buChar char="-"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</a:rPr>
              <a:t>предметная компетентность/направление деятельности</a:t>
            </a:r>
          </a:p>
          <a:p>
            <a:pPr marL="342900" indent="-342900" algn="just">
              <a:buFontTx/>
              <a:buChar char="-"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</a:rPr>
              <a:t>методическая компетентность</a:t>
            </a:r>
          </a:p>
          <a:p>
            <a:pPr marL="342900" indent="-342900" algn="just">
              <a:buFontTx/>
              <a:buChar char="-"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</a:rPr>
              <a:t>психолого-педагогическая</a:t>
            </a:r>
          </a:p>
          <a:p>
            <a:pPr marL="342900" indent="-342900" algn="just">
              <a:buFontTx/>
              <a:buChar char="-"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</a:rPr>
              <a:t>коммуникативная;</a:t>
            </a:r>
          </a:p>
          <a:p>
            <a:pPr marL="342900" indent="-342900" algn="just">
              <a:buFontTx/>
              <a:buChar char="-"/>
            </a:pPr>
            <a:r>
              <a:rPr lang="ru-RU" altLang="ru-RU" b="1" dirty="0" smtClean="0">
                <a:latin typeface="Times New Roman" pitchFamily="18" charset="0"/>
              </a:rPr>
              <a:t>Рекомендации</a:t>
            </a:r>
          </a:p>
          <a:p>
            <a:pPr marL="342900" indent="-342900" algn="just">
              <a:buFontTx/>
              <a:buChar char="-"/>
            </a:pPr>
            <a:endParaRPr lang="ru-RU" altLang="ru-RU" b="1" dirty="0" smtClean="0">
              <a:solidFill>
                <a:srgbClr val="006666"/>
              </a:solidFill>
              <a:latin typeface="Times New Roman" pitchFamily="18" charset="0"/>
            </a:endParaRPr>
          </a:p>
          <a:p>
            <a:pPr algn="just"/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</a:rPr>
              <a:t>Обязательно: подпись аттестуемого и дата ознакомления с представлением</a:t>
            </a:r>
            <a:endParaRPr lang="ru-RU" dirty="0"/>
          </a:p>
        </p:txBody>
      </p:sp>
      <p:pic>
        <p:nvPicPr>
          <p:cNvPr id="4" name="Рисунок 3" descr="god_semi_logo_invers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408000" cy="792000"/>
          </a:xfrm>
          <a:prstGeom prst="rect">
            <a:avLst/>
          </a:prstGeom>
        </p:spPr>
      </p:pic>
      <p:pic>
        <p:nvPicPr>
          <p:cNvPr id="5" name="Рисунок 4" descr="logo GODA NTR-01.jpg"/>
          <p:cNvPicPr>
            <a:picLocks noChangeAspect="1"/>
          </p:cNvPicPr>
          <p:nvPr/>
        </p:nvPicPr>
        <p:blipFill>
          <a:blip r:embed="rId4" cstate="print"/>
          <a:srcRect t="23327" r="2370" b="23327"/>
          <a:stretch>
            <a:fillRect/>
          </a:stretch>
        </p:blipFill>
        <p:spPr>
          <a:xfrm>
            <a:off x="1763689" y="188640"/>
            <a:ext cx="1440160" cy="7869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060848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3" indent="0" algn="ctr">
              <a:buFont typeface="Wingdings 2" pitchFamily="18" charset="2"/>
              <a:buNone/>
            </a:pPr>
            <a:r>
              <a:rPr lang="ru-RU" sz="2400" b="1" dirty="0"/>
              <a:t>http//www.mon.tatar.ru</a:t>
            </a:r>
          </a:p>
          <a:p>
            <a:pPr marL="80963" indent="0" algn="ctr">
              <a:buFont typeface="Wingdings 2" pitchFamily="18" charset="2"/>
              <a:buNone/>
            </a:pPr>
            <a:r>
              <a:rPr lang="ru-RU" sz="2400" b="1" dirty="0"/>
              <a:t>Раздел: «Деятельность» /Государственные услуги/Предоставление государственной услуги по педагогической аттестации/Нормативные документы/ Примерные формы аттестационных </a:t>
            </a:r>
            <a:r>
              <a:rPr lang="ru-RU" sz="2400" b="1" dirty="0" smtClean="0"/>
              <a:t>документов</a:t>
            </a:r>
          </a:p>
          <a:p>
            <a:pPr marL="80963" indent="0" algn="ctr">
              <a:buFont typeface="Wingdings 2" pitchFamily="18" charset="2"/>
              <a:buNone/>
            </a:pPr>
            <a:endParaRPr lang="ru-RU" sz="2400" b="1" dirty="0" smtClean="0">
              <a:solidFill>
                <a:srgbClr val="0033CC"/>
              </a:solidFill>
            </a:endParaRPr>
          </a:p>
          <a:p>
            <a:pPr marL="80963" indent="0" algn="ctr">
              <a:buFont typeface="Wingdings 2" pitchFamily="18" charset="2"/>
              <a:buNone/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mon.tatarstan.ru/ped_ates_formi.htm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963" indent="0" algn="ctr">
              <a:buFont typeface="Wingdings 2" pitchFamily="18" charset="2"/>
              <a:buNone/>
            </a:pP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od_semi_logo_inversi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1408000" cy="792000"/>
          </a:xfrm>
          <a:prstGeom prst="rect">
            <a:avLst/>
          </a:prstGeom>
        </p:spPr>
      </p:pic>
      <p:pic>
        <p:nvPicPr>
          <p:cNvPr id="5" name="Рисунок 4" descr="logo GODA NTR-01.jpg"/>
          <p:cNvPicPr>
            <a:picLocks noChangeAspect="1"/>
          </p:cNvPicPr>
          <p:nvPr/>
        </p:nvPicPr>
        <p:blipFill>
          <a:blip r:embed="rId5" cstate="print"/>
          <a:srcRect t="23327" r="2370" b="23327"/>
          <a:stretch>
            <a:fillRect/>
          </a:stretch>
        </p:blipFill>
        <p:spPr>
          <a:xfrm>
            <a:off x="1763689" y="188640"/>
            <a:ext cx="1440160" cy="7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1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420996" cy="3465927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 rot="14060509">
            <a:off x="1318835" y="5049111"/>
            <a:ext cx="288032" cy="64807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15816" y="5373147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Шаблоны заявления, карт результативности, экспертных заключений для ОО, ДОО, ОДО, СПО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74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59340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«Каждому педагогу присущи чувство собственной ценности,  достоинства и способность направлять свою жизнь  и двигаться в направлении </a:t>
            </a:r>
            <a:r>
              <a:rPr lang="ru-RU" sz="2400" b="1" dirty="0" err="1" smtClean="0">
                <a:solidFill>
                  <a:srgbClr val="FF0000"/>
                </a:solidFill>
              </a:rPr>
              <a:t>самоактуализации</a:t>
            </a:r>
            <a:r>
              <a:rPr lang="ru-RU" sz="2400" b="1" dirty="0" smtClean="0">
                <a:solidFill>
                  <a:srgbClr val="FF0000"/>
                </a:solidFill>
              </a:rPr>
              <a:t>, личностного и профессионального роста» </a:t>
            </a:r>
          </a:p>
          <a:p>
            <a:pPr algn="ctr"/>
            <a:endParaRPr lang="ru-RU" sz="2400" dirty="0" smtClean="0"/>
          </a:p>
          <a:p>
            <a:pPr algn="r"/>
            <a:r>
              <a:rPr lang="ru-RU" sz="2400" dirty="0" smtClean="0"/>
              <a:t>В.Э. </a:t>
            </a:r>
            <a:r>
              <a:rPr lang="ru-RU" sz="2400" dirty="0" err="1" smtClean="0"/>
              <a:t>Пахальян</a:t>
            </a:r>
            <a:endParaRPr lang="ru-RU" sz="2400" dirty="0"/>
          </a:p>
        </p:txBody>
      </p:sp>
      <p:pic>
        <p:nvPicPr>
          <p:cNvPr id="4" name="Рисунок 3" descr="god_semi_logo_invers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408000" cy="792000"/>
          </a:xfrm>
          <a:prstGeom prst="rect">
            <a:avLst/>
          </a:prstGeom>
        </p:spPr>
      </p:pic>
      <p:pic>
        <p:nvPicPr>
          <p:cNvPr id="5" name="Рисунок 4" descr="logo GODA NTR-01.jpg"/>
          <p:cNvPicPr>
            <a:picLocks noChangeAspect="1"/>
          </p:cNvPicPr>
          <p:nvPr/>
        </p:nvPicPr>
        <p:blipFill>
          <a:blip r:embed="rId4" cstate="print"/>
          <a:srcRect t="23327" r="2370" b="23327"/>
          <a:stretch>
            <a:fillRect/>
          </a:stretch>
        </p:blipFill>
        <p:spPr>
          <a:xfrm>
            <a:off x="1763689" y="188640"/>
            <a:ext cx="1440160" cy="7869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2094" y="1404724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Первичная регистрация заявлений педагогических работников осуществляется в образовательной организации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2564904"/>
            <a:ext cx="9144000" cy="3933825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 rot="3194947">
            <a:off x="6141938" y="2405626"/>
            <a:ext cx="288032" cy="64807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god_semi_logo_inversi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1408000" cy="792000"/>
          </a:xfrm>
          <a:prstGeom prst="rect">
            <a:avLst/>
          </a:prstGeom>
        </p:spPr>
      </p:pic>
      <p:pic>
        <p:nvPicPr>
          <p:cNvPr id="9" name="Рисунок 8" descr="logo GODA NTR-01.jpg"/>
          <p:cNvPicPr>
            <a:picLocks noChangeAspect="1"/>
          </p:cNvPicPr>
          <p:nvPr/>
        </p:nvPicPr>
        <p:blipFill>
          <a:blip r:embed="rId5" cstate="print"/>
          <a:srcRect t="23327" r="2370" b="23327"/>
          <a:stretch>
            <a:fillRect/>
          </a:stretch>
        </p:blipFill>
        <p:spPr>
          <a:xfrm>
            <a:off x="1763689" y="188640"/>
            <a:ext cx="1440160" cy="7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8076179" cy="12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3305" y="185193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П.5.1. Регламент проведения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МОиН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РТ  аттестации…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4417" y="4407495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b="1" dirty="0" smtClean="0">
                <a:solidFill>
                  <a:srgbClr val="FF0000"/>
                </a:solidFill>
              </a:rPr>
              <a:t>Куратор образовательной организации несет ответственность за направление полного пакета документов аттестуемыми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god_semi_logo_inversi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1408000" cy="792000"/>
          </a:xfrm>
          <a:prstGeom prst="rect">
            <a:avLst/>
          </a:prstGeom>
        </p:spPr>
      </p:pic>
      <p:pic>
        <p:nvPicPr>
          <p:cNvPr id="7" name="Рисунок 6" descr="logo GODA NTR-01.jpg"/>
          <p:cNvPicPr>
            <a:picLocks noChangeAspect="1"/>
          </p:cNvPicPr>
          <p:nvPr/>
        </p:nvPicPr>
        <p:blipFill>
          <a:blip r:embed="rId5" cstate="print"/>
          <a:srcRect t="23327" r="2370" b="23327"/>
          <a:stretch>
            <a:fillRect/>
          </a:stretch>
        </p:blipFill>
        <p:spPr>
          <a:xfrm>
            <a:off x="1763689" y="188640"/>
            <a:ext cx="1440160" cy="7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1628800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	Педагогическая компетентность </a:t>
            </a:r>
            <a:r>
              <a:rPr lang="ru-RU" sz="2400" dirty="0" smtClean="0"/>
              <a:t>- системное явление, сущность которого состоит в системном единстве педагогических знаний, опыта, свойств и качеств педагога, позволяющих эффективно осуществлять педагогическую деятельность, целенаправленно организовывать процесс педагогического общения и также предполагающих личностное развитие и совершенствование педагога.</a:t>
            </a:r>
          </a:p>
        </p:txBody>
      </p:sp>
      <p:pic>
        <p:nvPicPr>
          <p:cNvPr id="4" name="Рисунок 3" descr="god_semi_logo_invers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408000" cy="792000"/>
          </a:xfrm>
          <a:prstGeom prst="rect">
            <a:avLst/>
          </a:prstGeom>
        </p:spPr>
      </p:pic>
      <p:pic>
        <p:nvPicPr>
          <p:cNvPr id="6" name="Рисунок 5" descr="logo GODA NTR-01.jpg"/>
          <p:cNvPicPr>
            <a:picLocks noChangeAspect="1"/>
          </p:cNvPicPr>
          <p:nvPr/>
        </p:nvPicPr>
        <p:blipFill>
          <a:blip r:embed="rId4" cstate="print"/>
          <a:srcRect t="23327" r="2370" b="23327"/>
          <a:stretch>
            <a:fillRect/>
          </a:stretch>
        </p:blipFill>
        <p:spPr>
          <a:xfrm>
            <a:off x="1763689" y="188640"/>
            <a:ext cx="1440160" cy="7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1484784"/>
            <a:ext cx="676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	Компетенция</a:t>
            </a:r>
            <a:r>
              <a:rPr lang="ru-RU" sz="2400" dirty="0" smtClean="0"/>
              <a:t> </a:t>
            </a:r>
            <a:r>
              <a:rPr lang="ru-RU" sz="2400" i="1" dirty="0" smtClean="0"/>
              <a:t>(от лат. </a:t>
            </a:r>
            <a:r>
              <a:rPr lang="ru-RU" sz="2400" i="1" dirty="0" err="1" smtClean="0"/>
              <a:t>competentio</a:t>
            </a:r>
            <a:r>
              <a:rPr lang="ru-RU" sz="2400" i="1" dirty="0" smtClean="0"/>
              <a:t> от </a:t>
            </a:r>
            <a:r>
              <a:rPr lang="ru-RU" sz="2400" i="1" dirty="0" err="1" smtClean="0"/>
              <a:t>competo</a:t>
            </a:r>
            <a:r>
              <a:rPr lang="ru-RU" sz="2400" i="1" dirty="0" smtClean="0"/>
              <a:t> добиваюсь, соответствую, подхожу)</a:t>
            </a:r>
            <a:r>
              <a:rPr lang="ru-RU" sz="2400" dirty="0" smtClean="0"/>
              <a:t> - это личная способность специалиста решать определенный класс профессиональных задач. 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Компетенция</a:t>
            </a:r>
            <a:r>
              <a:rPr lang="ru-RU" sz="2400" b="1" i="1" dirty="0" smtClean="0"/>
              <a:t> - </a:t>
            </a:r>
            <a:r>
              <a:rPr lang="ru-RU" sz="2400" dirty="0" smtClean="0"/>
              <a:t>формально описанные требования к личностным, профессиональным и т. п. качествам педагога.</a:t>
            </a:r>
          </a:p>
        </p:txBody>
      </p:sp>
      <p:pic>
        <p:nvPicPr>
          <p:cNvPr id="4" name="Рисунок 3" descr="god_semi_logo_invers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408000" cy="792000"/>
          </a:xfrm>
          <a:prstGeom prst="rect">
            <a:avLst/>
          </a:prstGeom>
        </p:spPr>
      </p:pic>
      <p:pic>
        <p:nvPicPr>
          <p:cNvPr id="6" name="Рисунок 5" descr="logo GODA NTR-01.jpg"/>
          <p:cNvPicPr>
            <a:picLocks noChangeAspect="1"/>
          </p:cNvPicPr>
          <p:nvPr/>
        </p:nvPicPr>
        <p:blipFill>
          <a:blip r:embed="rId4" cstate="print"/>
          <a:srcRect t="23327" r="2370" b="23327"/>
          <a:stretch>
            <a:fillRect/>
          </a:stretch>
        </p:blipFill>
        <p:spPr>
          <a:xfrm>
            <a:off x="1763689" y="188640"/>
            <a:ext cx="1440160" cy="7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916832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Составляющие педагогической компетентности  для экспертного заключения :</a:t>
            </a:r>
          </a:p>
          <a:p>
            <a:pPr algn="ctr"/>
            <a:endParaRPr lang="ru-RU" sz="2400" dirty="0" smtClean="0"/>
          </a:p>
          <a:p>
            <a:r>
              <a:rPr lang="ru-RU" sz="2400" b="1" i="1" dirty="0" smtClean="0"/>
              <a:t>- Методическая (методологическая)</a:t>
            </a:r>
          </a:p>
          <a:p>
            <a:r>
              <a:rPr lang="ru-RU" sz="2400" b="1" i="1" dirty="0" smtClean="0"/>
              <a:t>- Предметная</a:t>
            </a:r>
          </a:p>
          <a:p>
            <a:r>
              <a:rPr lang="ru-RU" sz="2400" b="1" i="1" dirty="0" smtClean="0"/>
              <a:t>- Психолого-педагогическая</a:t>
            </a:r>
          </a:p>
          <a:p>
            <a:r>
              <a:rPr lang="ru-RU" sz="2400" b="1" i="1" dirty="0" smtClean="0"/>
              <a:t>- Коммуникативная</a:t>
            </a:r>
            <a:endParaRPr lang="ru-RU" sz="2400" b="1" i="1" dirty="0"/>
          </a:p>
        </p:txBody>
      </p:sp>
      <p:pic>
        <p:nvPicPr>
          <p:cNvPr id="5" name="Рисунок 4" descr="god_semi_logo_invers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408000" cy="792000"/>
          </a:xfrm>
          <a:prstGeom prst="rect">
            <a:avLst/>
          </a:prstGeom>
        </p:spPr>
      </p:pic>
      <p:pic>
        <p:nvPicPr>
          <p:cNvPr id="6" name="Рисунок 5" descr="logo GODA NTR-01.jpg"/>
          <p:cNvPicPr>
            <a:picLocks noChangeAspect="1"/>
          </p:cNvPicPr>
          <p:nvPr/>
        </p:nvPicPr>
        <p:blipFill>
          <a:blip r:embed="rId4" cstate="print"/>
          <a:srcRect t="23327" r="2370" b="23327"/>
          <a:stretch>
            <a:fillRect/>
          </a:stretch>
        </p:blipFill>
        <p:spPr>
          <a:xfrm>
            <a:off x="1763689" y="188640"/>
            <a:ext cx="1440160" cy="786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700808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В основу </a:t>
            </a:r>
            <a:r>
              <a:rPr lang="ru-RU" sz="2400" b="1" i="1" dirty="0" smtClean="0"/>
              <a:t>методической компетенции </a:t>
            </a:r>
            <a:r>
              <a:rPr lang="ru-RU" sz="2400" dirty="0" smtClean="0"/>
              <a:t>положены базовые деятельности педагога: ставить цели и мотивировать; планировать и проектировать; подготавливать материал к уроку, в том числе аудио- и видео-, эксперименты и т. д.; реализовывать уроки, проекты, экскурсии и т. д.; контролировать; профессионально самосовершенствоваться (осваивать и использовать новые информационные и коммуникационные технологии, создавать с их помощью дидактические и методические пособия и т. д.).</a:t>
            </a:r>
            <a:endParaRPr lang="ru-RU" sz="2400" dirty="0"/>
          </a:p>
        </p:txBody>
      </p:sp>
      <p:pic>
        <p:nvPicPr>
          <p:cNvPr id="4" name="Рисунок 3" descr="god_semi_logo_invers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408000" cy="792000"/>
          </a:xfrm>
          <a:prstGeom prst="rect">
            <a:avLst/>
          </a:prstGeom>
        </p:spPr>
      </p:pic>
      <p:pic>
        <p:nvPicPr>
          <p:cNvPr id="5" name="Рисунок 4" descr="logo GODA NTR-01.jpg"/>
          <p:cNvPicPr>
            <a:picLocks noChangeAspect="1"/>
          </p:cNvPicPr>
          <p:nvPr/>
        </p:nvPicPr>
        <p:blipFill>
          <a:blip r:embed="rId4" cstate="print"/>
          <a:srcRect t="23327" r="2370" b="23327"/>
          <a:stretch>
            <a:fillRect/>
          </a:stretch>
        </p:blipFill>
        <p:spPr>
          <a:xfrm>
            <a:off x="1763689" y="188640"/>
            <a:ext cx="1440160" cy="786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3738" t="23811" r="12476" b="5479"/>
          <a:stretch>
            <a:fillRect/>
          </a:stretch>
        </p:blipFill>
        <p:spPr bwMode="auto">
          <a:xfrm>
            <a:off x="323528" y="620688"/>
            <a:ext cx="86409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6732240" y="5301208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657</Words>
  <Application>Microsoft Office PowerPoint</Application>
  <PresentationFormat>Экран (4:3)</PresentationFormat>
  <Paragraphs>115</Paragraphs>
  <Slides>26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 2</vt:lpstr>
      <vt:lpstr>Тема Office</vt:lpstr>
      <vt:lpstr>Экспертная оценка  педагогической деятельности (мониторинг профессиональной компетентности педагога)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Экспертная оценка педагогической деятельности</dc:title>
  <dc:creator>Rab</dc:creator>
  <cp:lastModifiedBy>Nikolaevskaya</cp:lastModifiedBy>
  <cp:revision>25</cp:revision>
  <cp:lastPrinted>2023-10-11T08:02:08Z</cp:lastPrinted>
  <dcterms:created xsi:type="dcterms:W3CDTF">2022-11-09T06:52:36Z</dcterms:created>
  <dcterms:modified xsi:type="dcterms:W3CDTF">2024-10-02T13:12:16Z</dcterms:modified>
</cp:coreProperties>
</file>